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5"/>
  </p:notesMasterIdLst>
  <p:handoutMasterIdLst>
    <p:handoutMasterId r:id="rId6"/>
  </p:handoutMasterIdLst>
  <p:sldIdLst>
    <p:sldId id="276" r:id="rId2"/>
    <p:sldId id="295" r:id="rId3"/>
    <p:sldId id="282" r:id="rId4"/>
  </p:sldIdLst>
  <p:sldSz cx="9906000" cy="6858000" type="A4"/>
  <p:notesSz cx="6807200" cy="993933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5">
          <p15:clr>
            <a:srgbClr val="A4A3A4"/>
          </p15:clr>
        </p15:guide>
        <p15:guide id="2" pos="2234">
          <p15:clr>
            <a:srgbClr val="A4A3A4"/>
          </p15:clr>
        </p15:guide>
        <p15:guide id="3" orient="horz" pos="3132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6" autoAdjust="0"/>
    <p:restoredTop sz="99566" autoAdjust="0"/>
  </p:normalViewPr>
  <p:slideViewPr>
    <p:cSldViewPr>
      <p:cViewPr varScale="1">
        <p:scale>
          <a:sx n="79" d="100"/>
          <a:sy n="79" d="100"/>
        </p:scale>
        <p:origin x="-90" y="-90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225"/>
        <p:guide orient="horz" pos="3132"/>
        <p:guide pos="2234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260" y="9445464"/>
            <a:ext cx="2946945" cy="49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>
            <a:lvl1pPr algn="l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260" y="3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7975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745" y="4721192"/>
            <a:ext cx="4989714" cy="447424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5464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l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260" y="9445464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" name="Text Box 785"/>
          <p:cNvSpPr txBox="1">
            <a:spLocks noChangeArrowheads="1"/>
          </p:cNvSpPr>
          <p:nvPr userDrawn="1"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ja-JP" dirty="0">
              <a:solidFill>
                <a:schemeClr val="bg2"/>
              </a:solidFill>
            </a:endParaRP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1"/>
          </p:nvPr>
        </p:nvSpPr>
        <p:spPr>
          <a:xfrm>
            <a:off x="8985448" y="188913"/>
            <a:ext cx="828873" cy="2907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  <p:sp>
        <p:nvSpPr>
          <p:cNvPr id="12" name="Rectangle 5"/>
          <p:cNvSpPr txBox="1">
            <a:spLocks noChangeArrowheads="1"/>
          </p:cNvSpPr>
          <p:nvPr userDrawn="1"/>
        </p:nvSpPr>
        <p:spPr bwMode="auto">
          <a:xfrm>
            <a:off x="2792759" y="1772816"/>
            <a:ext cx="6912767" cy="43723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  <a:spAutoFit/>
          </a:bodyPr>
          <a:lstStyle>
            <a:lvl1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i="0" baseline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  <a:lvl2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2pPr>
            <a:lvl3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3pPr>
            <a:lvl4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4pPr>
            <a:lvl5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5pPr>
            <a:lvl6pPr marL="33627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6pPr>
            <a:lvl7pPr marL="67254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7pPr>
            <a:lvl8pPr marL="100881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8pPr>
            <a:lvl9pPr marL="134508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9pPr>
          </a:lstStyle>
          <a:p>
            <a:pPr latinLnBrk="0"/>
            <a:r>
              <a:rPr lang="ja-JP" altLang="en-US" sz="2400" kern="0" dirty="0" smtClean="0"/>
              <a:t>オープン＆ビッグデータ活用・地方創生推進機構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2014 Vitalizing Local Economy Organization by Open data &amp; Big data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</p:spPr>
        <p:txBody>
          <a:bodyPr/>
          <a:lstStyle/>
          <a:p>
            <a:r>
              <a:rPr lang="en-US" altLang="ja-JP" dirty="0" smtClean="0"/>
              <a:t>2015.3.30</a:t>
            </a:r>
            <a:endParaRPr lang="en-US" altLang="ja-JP" sz="2000" dirty="0" smtClean="0"/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792760" y="3002220"/>
            <a:ext cx="6912767" cy="498788"/>
          </a:xfrm>
        </p:spPr>
        <p:txBody>
          <a:bodyPr/>
          <a:lstStyle/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来年度の検討事項</a:t>
            </a:r>
            <a:endParaRPr lang="ja-JP" altLang="en-US" sz="28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平成</a:t>
            </a:r>
            <a:r>
              <a:rPr kumimoji="1" lang="en-US" altLang="ja-JP" dirty="0" smtClean="0"/>
              <a:t>26</a:t>
            </a:r>
            <a:r>
              <a:rPr kumimoji="1" lang="ja-JP" altLang="en-US" dirty="0" smtClean="0"/>
              <a:t>年度　第３回データガバナンス委員会資料</a:t>
            </a:r>
            <a:endParaRPr kumimoji="1"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1"/>
          </p:nvPr>
        </p:nvSpPr>
        <p:spPr>
          <a:xfrm>
            <a:off x="8985448" y="188641"/>
            <a:ext cx="828873" cy="288032"/>
          </a:xfrm>
        </p:spPr>
        <p:txBody>
          <a:bodyPr anchor="ctr"/>
          <a:lstStyle/>
          <a:p>
            <a:r>
              <a:rPr kumimoji="1" lang="ja-JP" altLang="en-US" dirty="0" smtClean="0"/>
              <a:t>資料５</a:t>
            </a:r>
            <a:endParaRPr kumimoji="1" lang="ja-JP" altLang="en-US" dirty="0"/>
          </a:p>
        </p:txBody>
      </p:sp>
      <p:pic>
        <p:nvPicPr>
          <p:cNvPr id="1026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003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来年度の検討事項について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5310335"/>
          </a:xfrm>
        </p:spPr>
        <p:txBody>
          <a:bodyPr>
            <a:normAutofit/>
          </a:bodyPr>
          <a:lstStyle/>
          <a:p>
            <a:pPr marL="360000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dirty="0" smtClean="0">
                <a:solidFill>
                  <a:schemeClr val="bg2"/>
                </a:solidFill>
              </a:rPr>
              <a:t>平成</a:t>
            </a:r>
            <a:r>
              <a:rPr lang="en-US" altLang="ja-JP" dirty="0" smtClean="0">
                <a:solidFill>
                  <a:schemeClr val="bg2"/>
                </a:solidFill>
              </a:rPr>
              <a:t>27</a:t>
            </a:r>
            <a:r>
              <a:rPr lang="ja-JP" altLang="en-US" dirty="0" smtClean="0">
                <a:solidFill>
                  <a:schemeClr val="bg2"/>
                </a:solidFill>
              </a:rPr>
              <a:t>年度の検討候補として、以下があげられている</a:t>
            </a:r>
            <a:endParaRPr lang="en-US" altLang="ja-JP" dirty="0" smtClean="0">
              <a:solidFill>
                <a:schemeClr val="bg2"/>
              </a:solidFill>
            </a:endParaRPr>
          </a:p>
          <a:p>
            <a:pPr marL="312470" lvl="2" indent="0">
              <a:spcBef>
                <a:spcPts val="600"/>
              </a:spcBef>
              <a:buNone/>
            </a:pPr>
            <a:endParaRPr lang="en-US" altLang="ja-JP" sz="1700" dirty="0">
              <a:solidFill>
                <a:schemeClr val="bg2"/>
              </a:solidFill>
            </a:endParaRPr>
          </a:p>
          <a:p>
            <a:pPr marL="566470" lvl="1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2000" dirty="0" smtClean="0">
                <a:solidFill>
                  <a:schemeClr val="bg2"/>
                </a:solidFill>
              </a:rPr>
              <a:t>「活用ガイドライン」の検討</a:t>
            </a:r>
            <a:endParaRPr lang="en-US" altLang="ja-JP" sz="2000" dirty="0" smtClean="0">
              <a:solidFill>
                <a:schemeClr val="bg2"/>
              </a:solidFill>
            </a:endParaRPr>
          </a:p>
          <a:p>
            <a:pPr marL="655370" lvl="2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700" dirty="0" smtClean="0">
                <a:solidFill>
                  <a:schemeClr val="bg2"/>
                </a:solidFill>
              </a:rPr>
              <a:t>活用側のオープンデータガイドラインを検討・作成</a:t>
            </a:r>
            <a:endParaRPr lang="en-US" altLang="ja-JP" sz="1700" dirty="0" smtClean="0">
              <a:solidFill>
                <a:schemeClr val="bg2"/>
              </a:solidFill>
            </a:endParaRPr>
          </a:p>
          <a:p>
            <a:pPr marL="956995" lvl="3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600" dirty="0" smtClean="0">
                <a:solidFill>
                  <a:schemeClr val="bg2"/>
                </a:solidFill>
              </a:rPr>
              <a:t>これまでは、公開側のガイドラインを作成してきたが</a:t>
            </a:r>
            <a:r>
              <a:rPr lang="ja-JP" altLang="en-US" sz="1600" dirty="0" smtClean="0">
                <a:solidFill>
                  <a:schemeClr val="bg2"/>
                </a:solidFill>
              </a:rPr>
              <a:t>、それにくわえて、活用側の立場にたったガイドラインを、技術委員会、利活用・普及委員会などと連携して検討・作成。</a:t>
            </a:r>
            <a:endParaRPr lang="en-US" altLang="ja-JP" sz="1600" dirty="0" smtClean="0">
              <a:solidFill>
                <a:schemeClr val="bg2"/>
              </a:solidFill>
            </a:endParaRPr>
          </a:p>
          <a:p>
            <a:pPr marL="956995" lvl="3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600" dirty="0" smtClean="0">
                <a:solidFill>
                  <a:schemeClr val="bg2"/>
                </a:solidFill>
              </a:rPr>
              <a:t>盛り込むべき内容としては、活用側が留意すべき法的事項、ライセンスの違いに</a:t>
            </a:r>
            <a:r>
              <a:rPr lang="ja-JP" altLang="en-US" sz="1600" dirty="0" smtClean="0">
                <a:solidFill>
                  <a:schemeClr val="bg2"/>
                </a:solidFill>
              </a:rPr>
              <a:t>よる利用</a:t>
            </a:r>
            <a:r>
              <a:rPr lang="ja-JP" altLang="en-US" sz="1600" dirty="0" smtClean="0">
                <a:solidFill>
                  <a:schemeClr val="bg2"/>
                </a:solidFill>
              </a:rPr>
              <a:t>方法や表記方法などの</a:t>
            </a:r>
            <a:r>
              <a:rPr lang="ja-JP" altLang="en-US" sz="1600" dirty="0" smtClean="0">
                <a:solidFill>
                  <a:schemeClr val="bg2"/>
                </a:solidFill>
              </a:rPr>
              <a:t>相違、免責に関する啓発などが考えられる</a:t>
            </a:r>
            <a:endParaRPr lang="en-US" altLang="ja-JP" sz="1600" dirty="0">
              <a:solidFill>
                <a:schemeClr val="bg2"/>
              </a:solidFill>
            </a:endParaRPr>
          </a:p>
          <a:p>
            <a:pPr marL="566470" lvl="1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lang="en-US" altLang="ja-JP" sz="2000" dirty="0">
              <a:solidFill>
                <a:schemeClr val="bg2"/>
              </a:solidFill>
            </a:endParaRPr>
          </a:p>
          <a:p>
            <a:pPr marL="566470" lvl="1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2000" dirty="0" smtClean="0">
                <a:solidFill>
                  <a:schemeClr val="bg2"/>
                </a:solidFill>
              </a:rPr>
              <a:t>オープンデータガイドの更新</a:t>
            </a:r>
            <a:endParaRPr lang="en-US" altLang="ja-JP" sz="2000" dirty="0" smtClean="0">
              <a:solidFill>
                <a:schemeClr val="bg2"/>
              </a:solidFill>
            </a:endParaRPr>
          </a:p>
          <a:p>
            <a:pPr marL="655370" lvl="2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700" dirty="0" smtClean="0">
                <a:solidFill>
                  <a:schemeClr val="bg2"/>
                </a:solidFill>
              </a:rPr>
              <a:t>これまで作成してきたガイドラインを「公開ガイドライン」として更新を検討</a:t>
            </a:r>
            <a:endParaRPr lang="en-US" altLang="ja-JP" sz="1700" dirty="0" smtClean="0">
              <a:solidFill>
                <a:schemeClr val="bg2"/>
              </a:solidFill>
            </a:endParaRPr>
          </a:p>
          <a:p>
            <a:pPr marL="655370" lvl="2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en-US" altLang="ja-JP" sz="1700" dirty="0" smtClean="0">
              <a:solidFill>
                <a:schemeClr val="bg2"/>
              </a:solidFill>
            </a:endParaRPr>
          </a:p>
          <a:p>
            <a:pPr marL="566470" lvl="1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2000" dirty="0" smtClean="0">
                <a:solidFill>
                  <a:schemeClr val="bg2"/>
                </a:solidFill>
              </a:rPr>
              <a:t>地方自治体におけるガバナンス面の課題調査</a:t>
            </a:r>
            <a:endParaRPr lang="en-US" altLang="ja-JP" sz="2000" dirty="0" smtClean="0">
              <a:solidFill>
                <a:schemeClr val="bg2"/>
              </a:solidFill>
            </a:endParaRPr>
          </a:p>
          <a:p>
            <a:pPr marL="655370" lvl="2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700" dirty="0" smtClean="0">
                <a:solidFill>
                  <a:schemeClr val="bg2"/>
                </a:solidFill>
              </a:rPr>
              <a:t>オープンデータに関する地方自治体のガバナンス面の課題を調査</a:t>
            </a:r>
            <a:endParaRPr lang="en-US" altLang="ja-JP" sz="1700" dirty="0" smtClean="0">
              <a:solidFill>
                <a:schemeClr val="bg2"/>
              </a:solidFill>
            </a:endParaRPr>
          </a:p>
          <a:p>
            <a:pPr marL="655370" lvl="2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700" dirty="0" smtClean="0">
                <a:solidFill>
                  <a:schemeClr val="bg2"/>
                </a:solidFill>
              </a:rPr>
              <a:t>自治体</a:t>
            </a:r>
            <a:r>
              <a:rPr lang="ja-JP" altLang="en-US" sz="1700" dirty="0">
                <a:solidFill>
                  <a:schemeClr val="bg2"/>
                </a:solidFill>
              </a:rPr>
              <a:t>などから</a:t>
            </a:r>
            <a:r>
              <a:rPr lang="ja-JP" altLang="en-US" sz="1700" dirty="0" smtClean="0">
                <a:solidFill>
                  <a:schemeClr val="bg2"/>
                </a:solidFill>
              </a:rPr>
              <a:t>の相談対応や</a:t>
            </a:r>
            <a:r>
              <a:rPr lang="en-US" altLang="ja-JP" sz="1700" dirty="0" smtClean="0">
                <a:solidFill>
                  <a:schemeClr val="bg2"/>
                </a:solidFill>
              </a:rPr>
              <a:t>FAQ</a:t>
            </a:r>
            <a:r>
              <a:rPr lang="ja-JP" altLang="en-US" sz="1700" dirty="0" smtClean="0">
                <a:solidFill>
                  <a:schemeClr val="bg2"/>
                </a:solidFill>
              </a:rPr>
              <a:t>作成　など</a:t>
            </a:r>
            <a:endParaRPr lang="en-US" altLang="ja-JP" sz="1700" dirty="0">
              <a:solidFill>
                <a:schemeClr val="bg2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0760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090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プレゼンテーション1" id="{DE00921D-40F7-43B6-BD6D-305108E5D07E}" vid="{133BE196-5EE9-4F4C-B01D-66311A1AA8D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VLEDパワポ基本テンプレート</Template>
  <TotalTime>0</TotalTime>
  <Words>166</Words>
  <Application>Microsoft Office PowerPoint</Application>
  <PresentationFormat>A4 210 x 297 mm</PresentationFormat>
  <Paragraphs>19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VLEDパワポ基本テンプレート</vt:lpstr>
      <vt:lpstr>来年度の検討事項</vt:lpstr>
      <vt:lpstr>来年度の検討事項について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2014-12-17T06:37:59Z</dcterms:created>
  <dcterms:modified xsi:type="dcterms:W3CDTF">2015-03-27T02:24:08Z</dcterms:modified>
</cp:coreProperties>
</file>